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32"/>
  </p:notesMasterIdLst>
  <p:handoutMasterIdLst>
    <p:handoutMasterId r:id="rId33"/>
  </p:handoutMasterIdLst>
  <p:sldIdLst>
    <p:sldId id="455" r:id="rId3"/>
    <p:sldId id="491" r:id="rId4"/>
    <p:sldId id="495" r:id="rId5"/>
    <p:sldId id="486" r:id="rId6"/>
    <p:sldId id="489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496" r:id="rId15"/>
    <p:sldId id="505" r:id="rId16"/>
    <p:sldId id="506" r:id="rId17"/>
    <p:sldId id="507" r:id="rId18"/>
    <p:sldId id="508" r:id="rId19"/>
    <p:sldId id="509" r:id="rId20"/>
    <p:sldId id="497" r:id="rId21"/>
    <p:sldId id="510" r:id="rId22"/>
    <p:sldId id="511" r:id="rId23"/>
    <p:sldId id="512" r:id="rId24"/>
    <p:sldId id="513" r:id="rId25"/>
    <p:sldId id="514" r:id="rId26"/>
    <p:sldId id="515" r:id="rId27"/>
    <p:sldId id="516" r:id="rId28"/>
    <p:sldId id="517" r:id="rId29"/>
    <p:sldId id="468" r:id="rId30"/>
    <p:sldId id="456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7296" autoAdjust="0"/>
    <p:restoredTop sz="98070" autoAdjust="0"/>
  </p:normalViewPr>
  <p:slideViewPr>
    <p:cSldViewPr>
      <p:cViewPr>
        <p:scale>
          <a:sx n="75" d="100"/>
          <a:sy n="75" d="100"/>
        </p:scale>
        <p:origin x="-31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notesViewPr>
    <p:cSldViewPr>
      <p:cViewPr>
        <p:scale>
          <a:sx n="100" d="100"/>
          <a:sy n="100" d="100"/>
        </p:scale>
        <p:origin x="-816" y="91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B92FCB3-7D16-4842-94D2-9F3B07C9CE5D}" type="datetimeFigureOut">
              <a:rPr lang="en-US"/>
              <a:pPr>
                <a:defRPr/>
              </a:pPr>
              <a:t>3/28/2011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4FAC3B-8F8D-4CB7-8737-5E55E7641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42E2F76-B248-4B3F-A5F5-5AE27319E82B}" type="datetimeFigureOut">
              <a:rPr lang="en-US"/>
              <a:pPr>
                <a:defRPr/>
              </a:pPr>
              <a:t>3/28/2011</a:t>
            </a:fld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0AD9CCD-FB96-4E03-A18C-21C8C4E08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BF680-0831-40A5-8A5C-C3569F583C3E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9EC12-4F89-4687-9189-630C99CC6BD3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9EC12-4F89-4687-9189-630C99CC6BD3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9EC12-4F89-4687-9189-630C99CC6BD3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27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4F401-4F32-42C0-82F4-B9EE9DBF8B0F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6150"/>
          </a:xfrm>
          <a:ln/>
        </p:spPr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A610B-5081-42D7-8180-E5DD6E8AE3C4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9EC12-4F89-4687-9189-630C99CC6BD3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C77E-6289-43DD-9420-75A5E4413F36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 Templat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Placeholder 1"/>
          <p:cNvSpPr>
            <a:spLocks noGrp="1"/>
          </p:cNvSpPr>
          <p:nvPr>
            <p:ph type="ctrTitle"/>
          </p:nvPr>
        </p:nvSpPr>
        <p:spPr>
          <a:xfrm>
            <a:off x="1676400" y="2130425"/>
            <a:ext cx="72390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7412" name="Text Placeholder 2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66294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315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371600"/>
            <a:ext cx="3581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34000" y="1371600"/>
            <a:ext cx="3581400" cy="49530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/>
            </a:lvl1pPr>
            <a:lvl2pPr>
              <a:spcBef>
                <a:spcPts val="600"/>
              </a:spcBef>
              <a:buFont typeface="Arial" pitchFamily="34" charset="0"/>
              <a:buChar char="-"/>
              <a:defRPr sz="28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buFont typeface="Arial" pitchFamily="34" charset="0"/>
              <a:buChar char="-"/>
              <a:defRPr sz="2400"/>
            </a:lvl4pPr>
            <a:lvl5pPr>
              <a:spcBef>
                <a:spcPts val="600"/>
              </a:spcBef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PT Template2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0"/>
            <a:ext cx="7315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00200" y="1371600"/>
            <a:ext cx="7315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1447800" y="1295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4C772-BFED-449B-AF94-2DBB05549EA5}" type="datetimeFigureOut">
              <a:rPr lang="en-US" smtClean="0"/>
              <a:pPr/>
              <a:t>3/28/2011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2BF0-E4C6-47A3-9385-5082D18B6D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work.gov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.Letoile@opm.gov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72390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The Federal Telework Program</a:t>
            </a:r>
            <a:endParaRPr lang="en-US" b="1" dirty="0"/>
          </a:p>
        </p:txBody>
      </p:sp>
      <p:sp>
        <p:nvSpPr>
          <p:cNvPr id="17410" name="Rectangle 4"/>
          <p:cNvSpPr>
            <a:spLocks noGrp="1"/>
          </p:cNvSpPr>
          <p:nvPr>
            <p:ph type="subTitle" idx="1"/>
          </p:nvPr>
        </p:nvSpPr>
        <p:spPr>
          <a:xfrm>
            <a:off x="1905000" y="3429000"/>
            <a:ext cx="6629400" cy="762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/>
              <a:t>U.S. Office of Personnel Management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Employee Views on Telework 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524000" y="1447800"/>
            <a:ext cx="7620000" cy="495300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	EVS data on employee participation in telework were eye-opening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676400" y="2362200"/>
          <a:ext cx="6380423" cy="4125674"/>
        </p:xfrm>
        <a:graphic>
          <a:graphicData uri="http://schemas.openxmlformats.org/presentationml/2006/ole">
            <p:oleObj spid="_x0000_s47106" name="Worksheet" r:id="rId4" imgW="9162965" imgH="558176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Positive Impact of Telework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r>
              <a:rPr lang="en-US" dirty="0" smtClean="0"/>
              <a:t>OPM is driving the conversation on Federal telework forward, building upon the momentum of the analysis of the results of both Data Call and EVS data</a:t>
            </a:r>
          </a:p>
          <a:p>
            <a:r>
              <a:rPr lang="en-US" sz="3000" dirty="0" smtClean="0"/>
              <a:t>The EVS data in particular show positive trends related to the impact of telework on critical job outcomes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Positive Impact of Telework 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Specifically, EVS data showed that:</a:t>
            </a:r>
          </a:p>
          <a:p>
            <a:pPr lvl="1">
              <a:spcBef>
                <a:spcPts val="600"/>
              </a:spcBef>
              <a:buFont typeface="Arial" pitchFamily="34" charset="0"/>
              <a:buChar char="-"/>
            </a:pPr>
            <a:r>
              <a:rPr lang="en-US" dirty="0" smtClean="0"/>
              <a:t>i</a:t>
            </a:r>
            <a:r>
              <a:rPr lang="en-US" sz="2800" dirty="0" smtClean="0"/>
              <a:t>n 2010, a much larger percentage of teleworkers (76%) reported job satisfaction than those who do not telework due to a barrier (68%)</a:t>
            </a:r>
          </a:p>
          <a:p>
            <a:pPr lvl="1">
              <a:buFont typeface="Arial" pitchFamily="34" charset="0"/>
              <a:buChar char="-"/>
            </a:pPr>
            <a:r>
              <a:rPr lang="en-US" dirty="0" smtClean="0"/>
              <a:t>f</a:t>
            </a:r>
            <a:r>
              <a:rPr lang="en-US" sz="2800" dirty="0" smtClean="0"/>
              <a:t>ewer respondents expressed their intention to leave their organiz</a:t>
            </a:r>
            <a:r>
              <a:rPr lang="en-US" dirty="0" smtClean="0"/>
              <a:t>ation when given the opportunity to telework (74%) compared to those prevented from teleworking due to a barrier (68%)</a:t>
            </a:r>
            <a:r>
              <a:rPr lang="en-US" sz="2800" dirty="0" smtClean="0"/>
              <a:t>                                               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71600" y="2133600"/>
            <a:ext cx="7239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Telework in Action at OPM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OPM Internal Research on Telework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r>
              <a:rPr lang="en-US" dirty="0" smtClean="0"/>
              <a:t>In October 2010, an organization within OPM underwent a lengthy office renovation project (approx. 3 months)</a:t>
            </a:r>
          </a:p>
          <a:p>
            <a:r>
              <a:rPr lang="en-US" sz="3000" dirty="0" smtClean="0"/>
              <a:t>Due to lack of swing space, many employees were asked to telework several times a week</a:t>
            </a:r>
          </a:p>
          <a:p>
            <a:r>
              <a:rPr lang="en-US" dirty="0" smtClean="0"/>
              <a:t>Employees were surveyed about their experiences during this timeframe</a:t>
            </a:r>
          </a:p>
          <a:p>
            <a:r>
              <a:rPr lang="en-US" sz="3000" dirty="0" smtClean="0"/>
              <a:t>Results were very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OPM Internal Survey Results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r>
              <a:rPr lang="en-US" dirty="0" smtClean="0"/>
              <a:t>Results revealed that employees were resourceful during a challenging period in large part due to telework</a:t>
            </a:r>
          </a:p>
          <a:p>
            <a:r>
              <a:rPr lang="en-US" dirty="0" smtClean="0"/>
              <a:t>When asked “What are the main benefits of telework?,” employee top responses were:</a:t>
            </a:r>
          </a:p>
          <a:p>
            <a:pPr lvl="1"/>
            <a:r>
              <a:rPr lang="en-US" dirty="0" smtClean="0"/>
              <a:t>lack of a commute (45%)</a:t>
            </a:r>
          </a:p>
          <a:p>
            <a:pPr lvl="1"/>
            <a:r>
              <a:rPr lang="en-US" dirty="0" smtClean="0"/>
              <a:t>fewer distractions (34%)</a:t>
            </a:r>
          </a:p>
          <a:p>
            <a:pPr lvl="1"/>
            <a:r>
              <a:rPr lang="en-US" dirty="0" smtClean="0"/>
              <a:t>increased productivity (25%)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OPM Internal Survey Results 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When asked “What impact did telework have on your ability to deliver customer service?,” employee top          responses were:</a:t>
            </a:r>
          </a:p>
          <a:p>
            <a:pPr lvl="1"/>
            <a:r>
              <a:rPr lang="en-US" dirty="0" smtClean="0"/>
              <a:t>no negative impact on                   customer service (38%)</a:t>
            </a:r>
          </a:p>
          <a:p>
            <a:pPr lvl="1"/>
            <a:r>
              <a:rPr lang="en-US" dirty="0" smtClean="0"/>
              <a:t>increased productivity/increased ability to focus due to fewer distractions (27%)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OPM Internal Survey Results 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Employees were also asked if they experienced any change in their perspective on telework following the office renovation:</a:t>
            </a:r>
          </a:p>
          <a:p>
            <a:pPr lvl="1"/>
            <a:r>
              <a:rPr lang="en-US" dirty="0" smtClean="0"/>
              <a:t>50% replied their perspective is now more positive and wish to telework more frequently</a:t>
            </a:r>
          </a:p>
          <a:p>
            <a:pPr lvl="1"/>
            <a:r>
              <a:rPr lang="en-US" dirty="0" smtClean="0"/>
              <a:t>34% experienced no real change        since their view of telework was            already positive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Future of Federal Telework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239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Findings from the Data Call, EVS and internal OPM survey suggest several possible leverage points:</a:t>
            </a:r>
          </a:p>
          <a:p>
            <a:pPr lvl="1"/>
            <a:r>
              <a:rPr lang="en-US" dirty="0" smtClean="0"/>
              <a:t>EVS data indicate relatively low rates of telework participation among managers and executives; must consider what message is being relayed to employees</a:t>
            </a:r>
          </a:p>
          <a:p>
            <a:pPr lvl="1"/>
            <a:r>
              <a:rPr lang="en-US" dirty="0" smtClean="0"/>
              <a:t>Agencies need to set telework goals and identify key success indicators that are aligned with agency mission, objectives, and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71600" y="2133600"/>
            <a:ext cx="7239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Telework Enhancement Act of 2010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1447800" y="0"/>
            <a:ext cx="7315200" cy="1189038"/>
          </a:xfrm>
        </p:spPr>
        <p:txBody>
          <a:bodyPr/>
          <a:lstStyle/>
          <a:p>
            <a:pPr eaLnBrk="1" hangingPunct="1"/>
            <a:r>
              <a:rPr lang="en-US" dirty="0" smtClean="0"/>
              <a:t>Briefing Agenda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905000" y="1676400"/>
            <a:ext cx="6705600" cy="3505200"/>
          </a:xfrm>
        </p:spPr>
        <p:txBody>
          <a:bodyPr/>
          <a:lstStyle/>
          <a:p>
            <a:pPr marL="225425" indent="-225425" eaLnBrk="1" hangingPunct="1"/>
            <a:r>
              <a:rPr lang="en-US" sz="3000" dirty="0" smtClean="0"/>
              <a:t>Telework in the Federal Government</a:t>
            </a:r>
          </a:p>
          <a:p>
            <a:pPr marL="225425" indent="-225425" eaLnBrk="1" hangingPunct="1"/>
            <a:r>
              <a:rPr lang="en-US" sz="3000" dirty="0" smtClean="0"/>
              <a:t>Telework in Action at OPM</a:t>
            </a:r>
          </a:p>
          <a:p>
            <a:pPr marL="225425" indent="-225425" eaLnBrk="1" hangingPunct="1"/>
            <a:r>
              <a:rPr lang="en-US" sz="3000" dirty="0" smtClean="0"/>
              <a:t>Telework Enhancement Act of 2010</a:t>
            </a:r>
          </a:p>
          <a:p>
            <a:pPr marL="225425" indent="-225425" eaLnBrk="1" hangingPunct="1"/>
            <a:r>
              <a:rPr lang="en-US" sz="3000" dirty="0" smtClean="0"/>
              <a:t>Where Are We With Implementation?</a:t>
            </a:r>
          </a:p>
          <a:p>
            <a:pPr marL="225425" indent="-225425" eaLnBrk="1" hangingPunct="1"/>
            <a:r>
              <a:rPr lang="en-US" sz="3000" dirty="0" smtClean="0"/>
              <a:t>Question and Answer</a:t>
            </a:r>
          </a:p>
          <a:p>
            <a:pPr marL="225425" indent="-225425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Telework Enhancement Act of 2010 (the Act)?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295400"/>
            <a:ext cx="7543800" cy="4876800"/>
          </a:xfrm>
        </p:spPr>
        <p:txBody>
          <a:bodyPr/>
          <a:lstStyle/>
          <a:p>
            <a:r>
              <a:rPr lang="en-US" dirty="0" smtClean="0"/>
              <a:t>Public Law 111-292, signed by President Barack Obama on December 9, 2010</a:t>
            </a:r>
          </a:p>
          <a:p>
            <a:r>
              <a:rPr lang="en-US" dirty="0" smtClean="0"/>
              <a:t>Provides a framework for Federal agencies to maximize the use of telework</a:t>
            </a:r>
          </a:p>
          <a:p>
            <a:r>
              <a:rPr lang="en-US" dirty="0" smtClean="0"/>
              <a:t>The law will:</a:t>
            </a:r>
          </a:p>
          <a:p>
            <a:pPr lvl="1"/>
            <a:r>
              <a:rPr lang="en-US" dirty="0" smtClean="0"/>
              <a:t>help agencies recruit/retain top workers</a:t>
            </a:r>
          </a:p>
          <a:p>
            <a:pPr lvl="1"/>
            <a:r>
              <a:rPr lang="en-US" dirty="0" smtClean="0"/>
              <a:t>improve the ability of the Federal Government to maintain productivity during emergency situations</a:t>
            </a:r>
          </a:p>
          <a:p>
            <a:pPr lvl="1"/>
            <a:r>
              <a:rPr lang="en-US" dirty="0" smtClean="0"/>
              <a:t>enhance Federal employee work/life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Key Provisions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543800" cy="4876800"/>
          </a:xfrm>
        </p:spPr>
        <p:txBody>
          <a:bodyPr/>
          <a:lstStyle/>
          <a:p>
            <a:r>
              <a:rPr lang="en-US" dirty="0" smtClean="0"/>
              <a:t>Requires each Federal agency to establish a policy under which          eligible employees can telework</a:t>
            </a:r>
          </a:p>
          <a:p>
            <a:r>
              <a:rPr lang="en-US" dirty="0" smtClean="0"/>
              <a:t>Directs agencies to designate a       Telework Managing Officer (TMO)</a:t>
            </a:r>
          </a:p>
          <a:p>
            <a:r>
              <a:rPr lang="en-US" dirty="0" smtClean="0"/>
              <a:t>Requires employees and managers to complete interactive telework training     and sign written telework agreements</a:t>
            </a:r>
          </a:p>
          <a:p>
            <a:r>
              <a:rPr lang="en-US" dirty="0" smtClean="0"/>
              <a:t>Outlines responsibilities for guidance, reporting and monitoring of telework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Federal Agency Responsibilities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5438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Each agency must designate a           TMO who is:</a:t>
            </a:r>
          </a:p>
          <a:p>
            <a:pPr lvl="1"/>
            <a:r>
              <a:rPr lang="en-US" dirty="0" smtClean="0"/>
              <a:t>responsible for policy development and implementation related to               telework programs</a:t>
            </a:r>
          </a:p>
          <a:p>
            <a:pPr lvl="1"/>
            <a:r>
              <a:rPr lang="en-US" dirty="0" smtClean="0"/>
              <a:t>an advisor to agency leadership</a:t>
            </a:r>
          </a:p>
          <a:p>
            <a:pPr lvl="1"/>
            <a:r>
              <a:rPr lang="en-US" dirty="0" smtClean="0"/>
              <a:t>a resource for managers and employees</a:t>
            </a:r>
          </a:p>
          <a:p>
            <a:pPr lvl="1"/>
            <a:r>
              <a:rPr lang="en-US" dirty="0" smtClean="0"/>
              <a:t>the primary agency point of contact with OPM on telework matters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152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Federal Agency Responsibilities 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543800" cy="4876800"/>
          </a:xfrm>
        </p:spPr>
        <p:txBody>
          <a:bodyPr/>
          <a:lstStyle/>
          <a:p>
            <a:r>
              <a:rPr lang="en-US" dirty="0" smtClean="0"/>
              <a:t>Each agency must incorporate telework into their Continuity of Operations (COOP) plan</a:t>
            </a:r>
          </a:p>
          <a:p>
            <a:r>
              <a:rPr lang="en-US" dirty="0" smtClean="0"/>
              <a:t>Agencies will work in coordination and consultation with OPM to satisfy mandatory annual data collection               and reporting requirements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OPM Responsibilities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543800" cy="4876800"/>
          </a:xfrm>
        </p:spPr>
        <p:txBody>
          <a:bodyPr/>
          <a:lstStyle/>
          <a:p>
            <a:r>
              <a:rPr lang="en-US" dirty="0" smtClean="0"/>
              <a:t>OPM will coordinate agency efforts to build effective telework programs</a:t>
            </a:r>
          </a:p>
          <a:p>
            <a:r>
              <a:rPr lang="en-US" dirty="0" smtClean="0"/>
              <a:t>OPM is focusing on three main areas that are specifically addressed by the law:</a:t>
            </a:r>
          </a:p>
          <a:p>
            <a:pPr lvl="1"/>
            <a:r>
              <a:rPr lang="en-US" dirty="0" smtClean="0"/>
              <a:t>telework policy and policy guidance</a:t>
            </a:r>
          </a:p>
          <a:p>
            <a:pPr lvl="1"/>
            <a:r>
              <a:rPr lang="en-US" dirty="0" smtClean="0"/>
              <a:t>interactive telework training</a:t>
            </a:r>
          </a:p>
          <a:p>
            <a:pPr lvl="1"/>
            <a:r>
              <a:rPr lang="en-US" dirty="0" smtClean="0"/>
              <a:t>measurement and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OPM Responsibilities 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543800" cy="4876800"/>
          </a:xfrm>
        </p:spPr>
        <p:txBody>
          <a:bodyPr/>
          <a:lstStyle/>
          <a:p>
            <a:r>
              <a:rPr lang="en-US" dirty="0" smtClean="0"/>
              <a:t>Provide consultation to Federal agencies in developing telework policies</a:t>
            </a:r>
          </a:p>
          <a:p>
            <a:r>
              <a:rPr lang="en-US" dirty="0" smtClean="0"/>
              <a:t>Coordinate mandatory data collection with agencies and report annually to the Congress on the progress of Federal telework across the Government</a:t>
            </a:r>
          </a:p>
          <a:p>
            <a:r>
              <a:rPr lang="en-US" dirty="0" smtClean="0"/>
              <a:t>Maintain a central telework website that includes specific information and guidance as described in the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Where Are We With Implementation?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5438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Agencies:</a:t>
            </a:r>
          </a:p>
          <a:p>
            <a:pPr lvl="1"/>
            <a:r>
              <a:rPr lang="en-US" dirty="0" smtClean="0"/>
              <a:t>have designated their respective TMO</a:t>
            </a:r>
          </a:p>
          <a:p>
            <a:pPr lvl="1"/>
            <a:r>
              <a:rPr lang="en-US" dirty="0" smtClean="0"/>
              <a:t>are taking steps to implement the parts of the law due no later than 180 days from enactment (June 7, 2011)</a:t>
            </a:r>
          </a:p>
          <a:p>
            <a:pPr lvl="1"/>
            <a:r>
              <a:rPr lang="en-US" dirty="0" smtClean="0"/>
              <a:t>are consulting with OPM to develop their telework policies; engage in data collection on telework including participation rates; and identify agency goals for telework participation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9248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Where Are We With Implementation? </a:t>
            </a:r>
            <a:r>
              <a:rPr lang="en-US" sz="2800" dirty="0" smtClean="0"/>
              <a:t>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5438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OPM is assisting agencies by:</a:t>
            </a:r>
          </a:p>
          <a:p>
            <a:pPr lvl="1"/>
            <a:r>
              <a:rPr lang="en-US" dirty="0" smtClean="0"/>
              <a:t>developing and distributing detailed guidance via </a:t>
            </a:r>
            <a:r>
              <a:rPr lang="en-US" dirty="0" smtClean="0">
                <a:hlinkClick r:id="rId3"/>
              </a:rPr>
              <a:t>www.telework.gov</a:t>
            </a:r>
            <a:r>
              <a:rPr lang="en-US" dirty="0" smtClean="0"/>
              <a:t>, email and scheduled forums</a:t>
            </a:r>
          </a:p>
          <a:p>
            <a:pPr lvl="1"/>
            <a:r>
              <a:rPr lang="en-US" dirty="0" smtClean="0"/>
              <a:t>working with a vendor to enhance the interactive telework training program on </a:t>
            </a:r>
            <a:r>
              <a:rPr lang="en-US" dirty="0" smtClean="0">
                <a:hlinkClick r:id="rId3"/>
              </a:rPr>
              <a:t>www.telework.gov</a:t>
            </a:r>
            <a:endParaRPr lang="en-US" dirty="0" smtClean="0"/>
          </a:p>
          <a:p>
            <a:pPr lvl="1"/>
            <a:r>
              <a:rPr lang="en-US" dirty="0" smtClean="0"/>
              <a:t>leading an interagency group of telework experts to plan and coordinate telework program measurement and reporting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>
          <a:xfrm>
            <a:off x="1676400" y="26670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Question and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962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Contact Us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>
          <a:xfrm>
            <a:off x="1600200" y="1371600"/>
            <a:ext cx="7543800" cy="4572000"/>
          </a:xfrm>
        </p:spPr>
        <p:txBody>
          <a:bodyPr/>
          <a:lstStyle/>
          <a:p>
            <a:pPr marL="225425" indent="-225425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Marie L’Etoile			</a:t>
            </a:r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Manager			</a:t>
            </a:r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Work/Life/Wellness		</a:t>
            </a:r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(202) 606-4901			</a:t>
            </a:r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hlinkClick r:id="rId3"/>
              </a:rPr>
              <a:t>Marie.Letoile@opm.gov</a:t>
            </a:r>
            <a:r>
              <a:rPr lang="en-US" dirty="0" smtClean="0"/>
              <a:t>		</a:t>
            </a:r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endParaRPr lang="en-US" sz="2000" dirty="0" smtClean="0"/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marL="225425" indent="-225425" eaLnBrk="1" hangingPunct="1">
              <a:spcBef>
                <a:spcPct val="0"/>
              </a:spcBef>
              <a:buFontTx/>
              <a:buNone/>
            </a:pPr>
            <a:endParaRPr lang="en-US" sz="3000" dirty="0" smtClean="0"/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1600200" y="47244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dirty="0"/>
              <a:t>Thank You For Your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24000" y="1981200"/>
            <a:ext cx="7239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Telework in the Federal Government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Federal Workplace Flexibilities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r>
              <a:rPr lang="en-US" sz="3000" dirty="0" smtClean="0"/>
              <a:t>The Federal Government has been           a leader in the use of workplace flexibilities, including telework</a:t>
            </a:r>
          </a:p>
          <a:p>
            <a:r>
              <a:rPr lang="en-US" sz="3000" dirty="0" smtClean="0"/>
              <a:t>A well-designed workplace flexibility                   strategy can be a key component to</a:t>
            </a:r>
          </a:p>
          <a:p>
            <a:pPr lvl="1">
              <a:spcBef>
                <a:spcPts val="600"/>
              </a:spcBef>
              <a:buFont typeface="Arial" pitchFamily="34" charset="0"/>
              <a:buChar char="-"/>
            </a:pPr>
            <a:r>
              <a:rPr lang="en-US" sz="2800" dirty="0" smtClean="0"/>
              <a:t>motivate employees</a:t>
            </a:r>
          </a:p>
          <a:p>
            <a:pPr lvl="1">
              <a:buFont typeface="Arial" pitchFamily="34" charset="0"/>
              <a:buChar char="-"/>
            </a:pPr>
            <a:r>
              <a:rPr lang="en-US" sz="2800" dirty="0" smtClean="0"/>
              <a:t>enhance employee success on the job                                                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Telework as a Workforce Tool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295400" y="1371600"/>
            <a:ext cx="7391400" cy="411480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	Telework can be a useful tool to:</a:t>
            </a:r>
          </a:p>
          <a:p>
            <a:pPr lvl="1">
              <a:spcBef>
                <a:spcPts val="600"/>
              </a:spcBef>
              <a:buFont typeface="Arial" pitchFamily="34" charset="0"/>
              <a:buChar char="-"/>
            </a:pPr>
            <a:r>
              <a:rPr lang="en-US" sz="2800" dirty="0" smtClean="0"/>
              <a:t>achieve more efficient operations</a:t>
            </a:r>
          </a:p>
          <a:p>
            <a:pPr lvl="1">
              <a:buFont typeface="Arial" pitchFamily="34" charset="0"/>
              <a:buChar char="-"/>
            </a:pPr>
            <a:r>
              <a:rPr lang="en-US" sz="2800" dirty="0" smtClean="0"/>
              <a:t>promote management effectiveness</a:t>
            </a:r>
          </a:p>
          <a:p>
            <a:pPr lvl="1">
              <a:buFont typeface="Arial" pitchFamily="34" charset="0"/>
              <a:buChar char="-"/>
            </a:pPr>
            <a:r>
              <a:rPr lang="en-US" sz="2800" dirty="0" smtClean="0"/>
              <a:t>improve the qualify of employee work/life</a:t>
            </a:r>
          </a:p>
          <a:p>
            <a:pPr lvl="1">
              <a:buFont typeface="Arial" pitchFamily="34" charset="0"/>
              <a:buChar char="-"/>
            </a:pPr>
            <a:r>
              <a:rPr lang="en-US" sz="2800" dirty="0" smtClean="0"/>
              <a:t>increase employment opportunities for persons with disabilities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Telework and Emergency Planning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620000" cy="495300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	Telework is a key component </a:t>
            </a:r>
            <a:r>
              <a:rPr lang="en-US" dirty="0" smtClean="0"/>
              <a:t>to ensure the performance of essential Government operations during</a:t>
            </a:r>
            <a:r>
              <a:rPr lang="en-US" sz="3000" dirty="0" smtClean="0"/>
              <a:t>:</a:t>
            </a:r>
          </a:p>
          <a:p>
            <a:pPr lvl="1">
              <a:spcBef>
                <a:spcPts val="600"/>
              </a:spcBef>
              <a:buFont typeface="Arial" pitchFamily="34" charset="0"/>
              <a:buChar char="-"/>
            </a:pPr>
            <a:r>
              <a:rPr lang="en-US" sz="2800" dirty="0" smtClean="0"/>
              <a:t>Continuity of Operations (COOP) events</a:t>
            </a:r>
          </a:p>
          <a:p>
            <a:pPr lvl="2"/>
            <a:r>
              <a:rPr lang="en-US" dirty="0" smtClean="0"/>
              <a:t>Natural disasters and pandemics</a:t>
            </a:r>
          </a:p>
          <a:p>
            <a:pPr lvl="2"/>
            <a:r>
              <a:rPr lang="en-US" dirty="0" smtClean="0"/>
              <a:t>National security incidents</a:t>
            </a:r>
          </a:p>
          <a:p>
            <a:pPr lvl="2"/>
            <a:r>
              <a:rPr lang="en-US" dirty="0" smtClean="0"/>
              <a:t>National and local emergencies</a:t>
            </a:r>
          </a:p>
          <a:p>
            <a:pPr lvl="1"/>
            <a:r>
              <a:rPr lang="en-US" dirty="0" smtClean="0"/>
              <a:t>emergency events</a:t>
            </a:r>
          </a:p>
          <a:p>
            <a:pPr lvl="2"/>
            <a:r>
              <a:rPr lang="en-US" dirty="0" smtClean="0"/>
              <a:t>inclement weather</a:t>
            </a:r>
          </a:p>
          <a:p>
            <a:pPr lvl="2"/>
            <a:r>
              <a:rPr lang="en-US" dirty="0" smtClean="0"/>
              <a:t>other situations that disrupt normal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Office of Personnel Management Focus on Telework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r>
              <a:rPr lang="en-US" sz="3000" dirty="0" smtClean="0"/>
              <a:t>As the lead agency in Federal telework, the Office of Personnel Management (OPM) is on the forefront of research with respect to this flexibility </a:t>
            </a:r>
          </a:p>
          <a:p>
            <a:r>
              <a:rPr lang="en-US" sz="3000" dirty="0" smtClean="0"/>
              <a:t>Since 2002, OPM has collaborated with Federal executive agencies to track telework participation by means             of an annual Call for Telework Data (Data Call)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Office of Personnel Management Focus on Telework (cont’d)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600200" y="1447800"/>
            <a:ext cx="7239000" cy="487680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	A comparison between calendar years 2008 and 2009 shows an increase in Federal telework overall; and    especially in terms of the percentage  of eligible employees that telework</a:t>
            </a:r>
            <a:endParaRPr lang="en-US" dirty="0" smtClean="0"/>
          </a:p>
        </p:txBody>
      </p:sp>
      <p:graphicFrame>
        <p:nvGraphicFramePr>
          <p:cNvPr id="4" name="Group 66"/>
          <p:cNvGraphicFramePr>
            <a:graphicFrameLocks/>
          </p:cNvGraphicFramePr>
          <p:nvPr/>
        </p:nvGraphicFramePr>
        <p:xfrm>
          <a:off x="1676400" y="4038600"/>
          <a:ext cx="7010400" cy="2097088"/>
        </p:xfrm>
        <a:graphic>
          <a:graphicData uri="http://schemas.openxmlformats.org/drawingml/2006/table">
            <a:tbl>
              <a:tblPr/>
              <a:tblGrid>
                <a:gridCol w="4572000"/>
                <a:gridCol w="1219200"/>
                <a:gridCol w="12192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CY 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CY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teleworkers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113,946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of employees that telework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5.72%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of eligible employees that telework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8.67%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05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Employee Views on Telework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524000" y="1447800"/>
            <a:ext cx="7620000" cy="4953000"/>
          </a:xfrm>
        </p:spPr>
        <p:txBody>
          <a:bodyPr/>
          <a:lstStyle/>
          <a:p>
            <a:r>
              <a:rPr lang="en-US" sz="3000" dirty="0" smtClean="0"/>
              <a:t>OPM conducts a Governmentwide survey of employee experiences and attitudes known as the Federal Employee Viewpoint Survey (EVS)</a:t>
            </a:r>
          </a:p>
          <a:p>
            <a:r>
              <a:rPr lang="en-US" dirty="0" smtClean="0"/>
              <a:t>Similar to the Data Call, the EVS facilitates research on Federal telework matters and associated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6315</TotalTime>
  <Words>728</Words>
  <Application>Microsoft Office PowerPoint</Application>
  <PresentationFormat>On-screen Show (4:3)</PresentationFormat>
  <Paragraphs>190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Custom Design</vt:lpstr>
      <vt:lpstr>Worksheet</vt:lpstr>
      <vt:lpstr>The Federal Telework Program</vt:lpstr>
      <vt:lpstr>Briefing Agenda</vt:lpstr>
      <vt:lpstr>Slide 3</vt:lpstr>
      <vt:lpstr>Federal Workplace Flexibilities</vt:lpstr>
      <vt:lpstr>Telework as a Workforce Tool</vt:lpstr>
      <vt:lpstr>Telework and Emergency Planning</vt:lpstr>
      <vt:lpstr>Office of Personnel Management Focus on Telework</vt:lpstr>
      <vt:lpstr>Office of Personnel Management Focus on Telework (cont’d)</vt:lpstr>
      <vt:lpstr>Employee Views on Telework</vt:lpstr>
      <vt:lpstr>Employee Views on Telework (cont’d)</vt:lpstr>
      <vt:lpstr>Positive Impact of Telework</vt:lpstr>
      <vt:lpstr>Positive Impact of Telework (cont’d)</vt:lpstr>
      <vt:lpstr>Slide 13</vt:lpstr>
      <vt:lpstr>OPM Internal Research on Telework</vt:lpstr>
      <vt:lpstr>OPM Internal Survey Results</vt:lpstr>
      <vt:lpstr>OPM Internal Survey Results (cont’d)</vt:lpstr>
      <vt:lpstr>OPM Internal Survey Results (cont’d)</vt:lpstr>
      <vt:lpstr>Future of Federal Telework</vt:lpstr>
      <vt:lpstr>Slide 19</vt:lpstr>
      <vt:lpstr>What is the Telework Enhancement Act of 2010 (the Act)?</vt:lpstr>
      <vt:lpstr>Key Provisions</vt:lpstr>
      <vt:lpstr>Federal Agency Responsibilities</vt:lpstr>
      <vt:lpstr>Federal Agency Responsibilities (cont’d)</vt:lpstr>
      <vt:lpstr>OPM Responsibilities</vt:lpstr>
      <vt:lpstr>OPM Responsibilities (cont’d)</vt:lpstr>
      <vt:lpstr>Where Are We With Implementation?</vt:lpstr>
      <vt:lpstr>Where Are We With Implementation? (cont’d)</vt:lpstr>
      <vt:lpstr>Question and Answer</vt:lpstr>
      <vt:lpstr>Contact Us</vt:lpstr>
    </vt:vector>
  </TitlesOfParts>
  <Company>Office of Personnel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wacuffley</dc:creator>
  <cp:lastModifiedBy>mcletoil</cp:lastModifiedBy>
  <cp:revision>934</cp:revision>
  <dcterms:created xsi:type="dcterms:W3CDTF">2009-11-03T20:21:53Z</dcterms:created>
  <dcterms:modified xsi:type="dcterms:W3CDTF">2011-03-28T16:44:26Z</dcterms:modified>
</cp:coreProperties>
</file>